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>
        <p:scale>
          <a:sx n="66" d="100"/>
          <a:sy n="66" d="100"/>
        </p:scale>
        <p:origin x="10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CE12-10E4-B74A-AA2E-A843DF2F8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E74E0-2469-F247-B73C-3F3BD0A7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8E518-E04E-654F-93D9-3A8ABC36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6AA72-8958-6747-BC1F-7B4036FF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0181-81AC-8144-A91F-BB32287D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CAD5-71BD-A047-B628-06031577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3E75B-66C6-8549-A170-143F9B7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06748-EFD1-254A-A198-404DD6BE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EBDD-523C-FC4F-9391-1D9C6D8D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5809-77D7-834E-B3B9-69746C2D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B47CA6-CC98-A643-8CE9-E79134056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C5085-44AF-9E4F-8EE9-EC426C275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630BD-CEC5-D047-891F-3A40D02E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ED727-381A-894D-B9CB-AAC5E393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6BB7-F77C-6F47-8708-854F003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4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DD4E-6B13-6942-B0AF-62E5E43F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D73A-8962-204F-9D64-AC787F4E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16315-5AC1-B545-AA98-C65BFF0B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009E-B17C-7F42-91DE-03EC00D4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531E1-D59B-FA40-89B1-09938AA3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DCE0-D57C-B74A-89B4-D734BC56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EAEA-67E1-7943-A329-B68750A0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57E8C-EAE8-A14D-85ED-BC5587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C025-86B9-F547-A201-40C47E71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7D94C-5B2F-3345-B07A-1337AC12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B243-F130-3B4C-81A1-70FB88E8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D9919-7A1A-2E49-8153-2BC89170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1728D-67A1-AC45-BEFA-B6BADE4FF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3FF25-D601-1A40-B6F3-A6453447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4EDF4-0DA7-0A4E-8CA7-C59BEEA2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FA65A-F7A8-6245-B5CB-5C6EB8A0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6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8D63-1D8E-F24C-BCE9-9A81B607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84579-7AC6-C24E-A3C6-54F66408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684B5-900B-F74E-9534-4317C8858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24E95-A8F7-F547-9BF6-086A82DC0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1B914-FD2C-974C-88D6-AB235474A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F427E0-F047-E24C-967D-743A0470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A1296-BF12-4340-97C1-FA406052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E49CA-7A3A-D545-8FB5-6EAC5BE4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703-2421-D54A-9A13-ACCBBF8A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C7B87-D24A-2B4F-8B20-0E3BB832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DAB86-5FF8-554C-8943-8829644B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13A1A-B298-B04C-A86F-75D602D0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5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C5E6B-1E60-7140-8314-80B35E0A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3194C-CF06-AF4F-BFB7-4057A507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EE9D9-D502-144E-A238-0F888295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5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CAF0-7514-B241-B336-C184A2EE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3089-AD07-464D-9DDD-506414FB6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0A12C-1358-E847-A144-B77543912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3166A-0DF6-7448-9485-E55EFD24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ED2A9-958B-5746-81D4-36D0B1F3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4D22D-250F-644C-887B-2566A942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1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91D1-815F-8749-B1C6-5857AA39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FFC75-5BB0-4044-A8F3-0D25C17EF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D0CB4-B3F2-F94C-8B77-B9980E9E4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92C76-637E-9E44-82F3-94C3FC53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89B22-4573-D545-B742-109F1DD5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A683A-479D-B84E-9DA3-CFD0A5A2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3660-7446-8A44-A851-04E379A6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95930-C9B1-A44F-B84F-0335FF723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CE34-137A-924F-80D1-14342F533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61EBD-1B83-8B4D-8295-0A1C98063EE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0C8D-84DF-A149-8AC2-1E533A78D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E5E1-C2CE-9544-B642-D3B66C57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10A86-866D-B440-B96F-1A3A9CC43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vincentw/C/BWLcGlobecom10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AaronKruchten/PSC-ED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9BE-6CFF-CE4E-88EB-E739ACB6B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 on TCP Metrics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4E47E-5338-DA4E-838A-AD861399F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</a:t>
            </a:r>
            <a:r>
              <a:rPr lang="en-US" dirty="0" err="1"/>
              <a:t>Kruchten</a:t>
            </a:r>
            <a:endParaRPr lang="en-US" dirty="0"/>
          </a:p>
          <a:p>
            <a:r>
              <a:rPr lang="en-US" dirty="0"/>
              <a:t>Mentors: Bryan Learn and Chris Rapier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6B3DC-061B-A846-8CFC-574A0D49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0232-54BD-3345-9D13-409FC8C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gain from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DA8CE-BAF7-D74F-91E5-CDCC44902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Causal analysis verified known facts. </a:t>
            </a:r>
          </a:p>
          <a:p>
            <a:r>
              <a:rPr lang="en-US" dirty="0"/>
              <a:t>Because of this we are confident that we can use the same algorithms to discover future causalities we are not aware. </a:t>
            </a:r>
          </a:p>
          <a:p>
            <a:r>
              <a:rPr lang="en-US" dirty="0"/>
              <a:t>Code can be easily modified in the future to answer research questions that may come up. </a:t>
            </a:r>
          </a:p>
        </p:txBody>
      </p:sp>
    </p:spTree>
    <p:extLst>
      <p:ext uri="{BB962C8B-B14F-4D97-AF65-F5344CB8AC3E}">
        <p14:creationId xmlns:p14="http://schemas.microsoft.com/office/powerpoint/2010/main" val="145033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B0F1-8C7F-344C-A40B-E22B919D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456D-4E06-AB41-BD06-E42B235D7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253B-F30B-5A4A-AD2B-E93161A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9FBC-9CD7-AA48-B250-1119128A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Become familiar with exploratory Data Analysis Techniques</a:t>
            </a:r>
          </a:p>
          <a:p>
            <a:r>
              <a:rPr lang="en-US" dirty="0"/>
              <a:t>Learn how to clean messy data</a:t>
            </a:r>
          </a:p>
          <a:p>
            <a:pPr lvl="1"/>
            <a:r>
              <a:rPr lang="en-US" dirty="0"/>
              <a:t>When to impute missing values</a:t>
            </a:r>
          </a:p>
          <a:p>
            <a:pPr lvl="1"/>
            <a:r>
              <a:rPr lang="en-US" dirty="0"/>
              <a:t>Recognizing when data is not useful and when it is appropriate to throw  it out</a:t>
            </a:r>
          </a:p>
          <a:p>
            <a:r>
              <a:rPr lang="en-US" dirty="0"/>
              <a:t>How to form questions about data and apply analysis techniques to properly answer those questions.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8219-8F79-A745-9CB6-5BCAAD3E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A3A8-3837-6B4B-B3CB-519D72A4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analysis was done with R/R studio</a:t>
            </a:r>
          </a:p>
          <a:p>
            <a:r>
              <a:rPr lang="en-US" dirty="0"/>
              <a:t>Data was stored in an influx DB database.</a:t>
            </a:r>
          </a:p>
          <a:p>
            <a:pPr lvl="1"/>
            <a:r>
              <a:rPr lang="en-US" dirty="0"/>
              <a:t>An open source database built specifically for time series data</a:t>
            </a:r>
          </a:p>
          <a:p>
            <a:r>
              <a:rPr lang="en-US" dirty="0"/>
              <a:t>Techniques Used Include</a:t>
            </a:r>
          </a:p>
          <a:p>
            <a:pPr lvl="1"/>
            <a:r>
              <a:rPr lang="en-US" dirty="0"/>
              <a:t>Regression analysis: Linear/nonlinear and nonparametric</a:t>
            </a:r>
          </a:p>
          <a:p>
            <a:pPr lvl="1"/>
            <a:r>
              <a:rPr lang="en-US" dirty="0"/>
              <a:t>Cross-validation for evaluating models</a:t>
            </a:r>
          </a:p>
          <a:p>
            <a:pPr lvl="1"/>
            <a:r>
              <a:rPr lang="en-US" dirty="0"/>
              <a:t>Dimension Reduction: PCA</a:t>
            </a:r>
          </a:p>
          <a:p>
            <a:pPr lvl="1"/>
            <a:r>
              <a:rPr lang="en-US" dirty="0"/>
              <a:t>Clustering/Unsupervised Learning: K-means, Spectral, Hierarchical</a:t>
            </a:r>
          </a:p>
          <a:p>
            <a:pPr lvl="1"/>
            <a:r>
              <a:rPr lang="en-US" dirty="0"/>
              <a:t>Causal Discovery Algorithms: PC algorithm with </a:t>
            </a:r>
            <a:r>
              <a:rPr lang="en-US" dirty="0" err="1"/>
              <a:t>dsepTest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4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B6DA-9EAC-7949-9E54-61A5BB72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FE4E-70AF-4B4B-B591-5307EC56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detailing the performance of two data transfer nodes BR33 and BR34. </a:t>
            </a:r>
          </a:p>
          <a:p>
            <a:pPr lvl="1"/>
            <a:r>
              <a:rPr lang="en-US" dirty="0"/>
              <a:t>Data is measured approximately once every minute and records about 140 different metrics concerning flow performance listed in RFC 4898</a:t>
            </a:r>
          </a:p>
          <a:p>
            <a:pPr lvl="1"/>
            <a:r>
              <a:rPr lang="en-US" dirty="0"/>
              <a:t>Data is larger than 60 gigabytes and contains measurements of approximately 377 thousand flows and 842 million data points. </a:t>
            </a:r>
          </a:p>
          <a:p>
            <a:pPr lvl="1"/>
            <a:r>
              <a:rPr lang="en-US" dirty="0"/>
              <a:t>We were primarily concerned with the following measurements</a:t>
            </a:r>
          </a:p>
          <a:p>
            <a:pPr lvl="2"/>
            <a:r>
              <a:rPr lang="en-US" dirty="0"/>
              <a:t>HCDataOctetsOut, OctetsRetrans, HCDataOctetsIn, ElapsedSecs, CurMSS, PipeSize, MaxPipeSize, CurRTO, CongSignals, CurCwnd, CurSsthresh, Timeouts, CurRwinSent, MaxRwinSent, ZeroRwinSent, CurRwinRcvd,MaxRwinRcvd,MaxRwinRcvd, ZeroRwinRcvd</a:t>
            </a:r>
          </a:p>
          <a:p>
            <a:r>
              <a:rPr lang="en-US" dirty="0"/>
              <a:t>We did many different kinds of analysis. I will now summarize some of the most interesting things I did over the summer. </a:t>
            </a:r>
          </a:p>
        </p:txBody>
      </p:sp>
    </p:spTree>
    <p:extLst>
      <p:ext uri="{BB962C8B-B14F-4D97-AF65-F5344CB8AC3E}">
        <p14:creationId xmlns:p14="http://schemas.microsoft.com/office/powerpoint/2010/main" val="131317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161E-EA20-434A-B314-016F4D47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Steady State Throughput Model for TCP Cubic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302B5-475C-A24B-A657-111A80689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5493327" cy="509205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𝑅𝑇𝑇</m:t>
                    </m:r>
                  </m:oMath>
                </a14:m>
                <a:r>
                  <a:rPr lang="en-US" sz="1800" b="0" dirty="0"/>
                  <a:t> (The Max congestion Window Size)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r>
                  <a:rPr lang="en-US" sz="1800" b="0" dirty="0"/>
                  <a:t>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r>
                  <a:rPr lang="en-US" sz="1800" b="0" dirty="0"/>
                  <a:t> &gt; 0 (we estimate lambda from the data)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𝓌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b="0" dirty="0"/>
                  <a:t>)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b="0" dirty="0" smtClean="0"/>
                          <m:t>(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m:rPr>
                            <m:nor/>
                          </m:rPr>
                          <a:rPr lang="en-US" sz="1800" b="0" dirty="0"/>
                          <m:t> – </m:t>
                        </m:r>
                        <m:rad>
                          <m:ra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1800" dirty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800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800" dirty="0"/>
                              <m:t>/</m:t>
                            </m:r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 + x (Window Size since last loss event)</a:t>
                </a:r>
              </a:p>
              <a:p>
                <a:r>
                  <a:rPr lang="en-US" sz="1800" dirty="0"/>
                  <a:t>D(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endParaRPr lang="en-US" sz="1800" dirty="0"/>
              </a:p>
              <a:p>
                <a:r>
                  <a:rPr lang="en-US" sz="1800" dirty="0"/>
                  <a:t>We partition the interval [0,W] into N equal subintervals  where [(i-1)W/N,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*W/N]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800" dirty="0"/>
                  <a:t> interval with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∊ {1,2…,N}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−0.5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,0)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b="0" dirty="0"/>
                  <a:t> = exp(-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sz="1800" b="0" dirty="0"/>
                  <a:t>) (The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800" b="0" dirty="0"/>
                  <a:t> transition probability)</a:t>
                </a:r>
              </a:p>
              <a:p>
                <a:endParaRPr lang="en-US" sz="1300" b="0" dirty="0"/>
              </a:p>
              <a:p>
                <a:endParaRPr lang="en-US" sz="1600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302B5-475C-A24B-A657-111A80689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5493327" cy="5092052"/>
              </a:xfrm>
              <a:blipFill>
                <a:blip r:embed="rId2"/>
                <a:stretch>
                  <a:fillRect l="-691" t="-1493" r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EC3D6D-79E1-5947-8BC3-A04B264AE762}"/>
                  </a:ext>
                </a:extLst>
              </p:cNvPr>
              <p:cNvSpPr txBox="1"/>
              <p:nvPr/>
            </p:nvSpPr>
            <p:spPr>
              <a:xfrm>
                <a:off x="6871855" y="1253330"/>
                <a:ext cx="5056909" cy="4462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 (We  solve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system of linear equations)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Average Bandwidth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Source: </a:t>
                </a:r>
                <a:r>
                  <a:rPr lang="en-US" dirty="0">
                    <a:hlinkClick r:id="rId3"/>
                  </a:rPr>
                  <a:t>http://www.ece.ubc.ca/~vincentw/C/BWLcGlobecom10.pdf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EC3D6D-79E1-5947-8BC3-A04B264A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855" y="1253330"/>
                <a:ext cx="5056909" cy="4462312"/>
              </a:xfrm>
              <a:prstGeom prst="rect">
                <a:avLst/>
              </a:prstGeom>
              <a:blipFill>
                <a:blip r:embed="rId4"/>
                <a:stretch>
                  <a:fillRect l="-501" t="-9091" r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9D8305F-978E-8F43-A5A9-955DAF7716B3}"/>
              </a:ext>
            </a:extLst>
          </p:cNvPr>
          <p:cNvSpPr/>
          <p:nvPr/>
        </p:nvSpPr>
        <p:spPr>
          <a:xfrm>
            <a:off x="838200" y="1478037"/>
            <a:ext cx="5631873" cy="65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22DDC-9DD4-FF4E-BCE5-A57DF7E334F0}"/>
              </a:ext>
            </a:extLst>
          </p:cNvPr>
          <p:cNvSpPr/>
          <p:nvPr/>
        </p:nvSpPr>
        <p:spPr>
          <a:xfrm>
            <a:off x="838200" y="5379963"/>
            <a:ext cx="5451764" cy="688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A228-AA2C-8648-88BC-15D7FEB35941}"/>
              </a:ext>
            </a:extLst>
          </p:cNvPr>
          <p:cNvSpPr/>
          <p:nvPr/>
        </p:nvSpPr>
        <p:spPr>
          <a:xfrm>
            <a:off x="6871855" y="1634836"/>
            <a:ext cx="4862945" cy="87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8AE3D-5A88-8047-AF8E-7DEC55E17399}"/>
              </a:ext>
            </a:extLst>
          </p:cNvPr>
          <p:cNvSpPr/>
          <p:nvPr/>
        </p:nvSpPr>
        <p:spPr>
          <a:xfrm>
            <a:off x="6871855" y="3429000"/>
            <a:ext cx="4932218" cy="574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58F09-425E-1C47-A76D-923D5A477228}"/>
              </a:ext>
            </a:extLst>
          </p:cNvPr>
          <p:cNvSpPr txBox="1"/>
          <p:nvPr/>
        </p:nvSpPr>
        <p:spPr>
          <a:xfrm>
            <a:off x="7065818" y="4862945"/>
            <a:ext cx="4738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these formulas depend on the lambda value computed from the data which depends on the exponential distribution assumption we will talk about. </a:t>
            </a:r>
          </a:p>
        </p:txBody>
      </p:sp>
    </p:spTree>
    <p:extLst>
      <p:ext uri="{BB962C8B-B14F-4D97-AF65-F5344CB8AC3E}">
        <p14:creationId xmlns:p14="http://schemas.microsoft.com/office/powerpoint/2010/main" val="33916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67B2-2A46-3C49-AB0B-E223DB21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Assumptions of Steady State Model For TCP Cubic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C3B3-98C0-CA49-8EEA-E8DB706B1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RTT is constant</a:t>
            </a:r>
          </a:p>
          <a:p>
            <a:pPr lvl="1"/>
            <a:r>
              <a:rPr lang="en-US" dirty="0"/>
              <a:t>Not completely true but a fair assumption</a:t>
            </a:r>
          </a:p>
          <a:p>
            <a:r>
              <a:rPr lang="en-US" dirty="0"/>
              <a:t>Amount of time between packet loss follows and exponential distribution</a:t>
            </a:r>
          </a:p>
          <a:p>
            <a:pPr lvl="1"/>
            <a:r>
              <a:rPr lang="en-US" dirty="0"/>
              <a:t>We don’t have number of packets lost recorded in the data so we must infer it from other measurements. We did this inference in two different ways</a:t>
            </a:r>
          </a:p>
          <a:p>
            <a:pPr lvl="2"/>
            <a:r>
              <a:rPr lang="en-US" dirty="0"/>
              <a:t>(Segments Retransmitted Per Minute)/60</a:t>
            </a:r>
          </a:p>
          <a:p>
            <a:pPr lvl="2"/>
            <a:r>
              <a:rPr lang="en-US" dirty="0"/>
              <a:t>(Octets Retransmitted/Cur Max segment Size)/60</a:t>
            </a:r>
          </a:p>
          <a:p>
            <a:pPr lvl="2"/>
            <a:r>
              <a:rPr lang="en-US" dirty="0"/>
              <a:t>Both give similar estimates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3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7232-EA76-EF49-B489-A274084D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 Assumption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E7327F-9B5C-0147-8F5D-D8EC3E5C9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629" y="1412440"/>
            <a:ext cx="7501644" cy="46295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8A8249-2760-0647-BC8B-0E69DDC2CC44}"/>
                  </a:ext>
                </a:extLst>
              </p:cNvPr>
              <p:cNvSpPr txBox="1"/>
              <p:nvPr/>
            </p:nvSpPr>
            <p:spPr>
              <a:xfrm>
                <a:off x="8645236" y="1412440"/>
                <a:ext cx="3048000" cy="458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Average Bandwidth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depend on the assumption of the average amount of time between packet loss following an exponential distribution.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simpler terms,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depend on the red line approximating the rectangles well.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analytical model is not working well. What do we do next?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8A8249-2760-0647-BC8B-0E69DDC2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36" y="1412440"/>
                <a:ext cx="3048000" cy="4583371"/>
              </a:xfrm>
              <a:prstGeom prst="rect">
                <a:avLst/>
              </a:prstGeom>
              <a:blipFill>
                <a:blip r:embed="rId3"/>
                <a:stretch>
                  <a:fillRect l="-1245" t="-552" r="-415" b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27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E9FFF-8FFD-9547-88BC-819CFF52C222}"/>
              </a:ext>
            </a:extLst>
          </p:cNvPr>
          <p:cNvSpPr txBox="1"/>
          <p:nvPr/>
        </p:nvSpPr>
        <p:spPr>
          <a:xfrm>
            <a:off x="401782" y="526473"/>
            <a:ext cx="317799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Directed acyclic graph (DAG)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causal graph formed on a random sample of about 2000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About 500 megabytes of data were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Took 4 hours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be parallelized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BE93-E73A-5A43-BC47-DDC6D605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gain from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8968-6C3C-AF4F-A426-C5636605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interface in R that will allow future researchers to easily analyze the data if they want to.</a:t>
            </a:r>
          </a:p>
          <a:p>
            <a:r>
              <a:rPr lang="en-US" dirty="0"/>
              <a:t>Can easily be converted to a pandas data frame for analysis in Python</a:t>
            </a:r>
          </a:p>
          <a:p>
            <a:r>
              <a:rPr lang="en-US" dirty="0">
                <a:hlinkClick r:id="rId2"/>
              </a:rPr>
              <a:t>https://github.com/AaronKruchten/PSC-EDA</a:t>
            </a:r>
            <a:endParaRPr lang="en-US" dirty="0"/>
          </a:p>
          <a:p>
            <a:endParaRPr lang="en-US" dirty="0"/>
          </a:p>
        </p:txBody>
      </p:sp>
      <p:pic>
        <p:nvPicPr>
          <p:cNvPr id="1025" name="Picture 1" descr="page1image1832288">
            <a:extLst>
              <a:ext uri="{FF2B5EF4-FFF2-40B4-BE49-F238E27FC236}">
                <a16:creationId xmlns:a16="http://schemas.microsoft.com/office/drawing/2014/main" id="{F48FDD53-494C-AB44-A399-2CFEC2ED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913418" cy="69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769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Exploratory Data Analysis on TCP Metrics </vt:lpstr>
      <vt:lpstr>Learning Objectives</vt:lpstr>
      <vt:lpstr>Methods</vt:lpstr>
      <vt:lpstr>Results/Discussion</vt:lpstr>
      <vt:lpstr>Steady State Throughput Model for TCP Cubic</vt:lpstr>
      <vt:lpstr>Assumptions of Steady State Model For TCP Cubic </vt:lpstr>
      <vt:lpstr>Exponential Distribution Assumption</vt:lpstr>
      <vt:lpstr>PowerPoint Presentation</vt:lpstr>
      <vt:lpstr>What did we gain from this?</vt:lpstr>
      <vt:lpstr>What did we gain from this?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on TCP Metrics. </dc:title>
  <dc:creator>akruchte</dc:creator>
  <cp:lastModifiedBy>akruchte</cp:lastModifiedBy>
  <cp:revision>63</cp:revision>
  <dcterms:created xsi:type="dcterms:W3CDTF">2019-07-29T13:54:12Z</dcterms:created>
  <dcterms:modified xsi:type="dcterms:W3CDTF">2019-07-31T16:33:48Z</dcterms:modified>
</cp:coreProperties>
</file>